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7" r:id="rId3"/>
    <p:sldId id="466" r:id="rId4"/>
    <p:sldId id="524" r:id="rId5"/>
    <p:sldId id="525" r:id="rId6"/>
    <p:sldId id="531" r:id="rId7"/>
    <p:sldId id="532" r:id="rId8"/>
    <p:sldId id="533" r:id="rId9"/>
    <p:sldId id="534" r:id="rId10"/>
    <p:sldId id="535" r:id="rId11"/>
    <p:sldId id="536" r:id="rId12"/>
    <p:sldId id="537" r:id="rId13"/>
    <p:sldId id="539" r:id="rId14"/>
    <p:sldId id="540" r:id="rId15"/>
    <p:sldId id="541" r:id="rId16"/>
    <p:sldId id="542" r:id="rId17"/>
    <p:sldId id="28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99FF"/>
    <a:srgbClr val="000099"/>
    <a:srgbClr val="6666FF"/>
    <a:srgbClr val="003399"/>
    <a:srgbClr val="000066"/>
    <a:srgbClr val="800080"/>
    <a:srgbClr val="339966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8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B50FA1-3966-4CD5-8D8B-2F315DB53C21}" type="datetimeFigureOut">
              <a:rPr lang="de-DE"/>
              <a:pPr>
                <a:defRPr/>
              </a:pPr>
              <a:t>30.11.2015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3FB8627-04C6-4C8B-92D5-AAA3C13D7B9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853646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2694DD-6544-41E4-9C7E-40532BEC8F6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6792408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2292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2293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42D765-1204-42E9-8064-7C41EFE756AF}" type="slidenum">
              <a:rPr lang="de-DE" smtClean="0"/>
              <a:pPr/>
              <a:t>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257172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10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3627186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11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3123460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12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1967144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13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2615825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14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630125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15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27660372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16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16801114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8436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8437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7DB1DB-7885-4811-97C9-3CA279E58D25}" type="slidenum">
              <a:rPr lang="de-DE" smtClean="0"/>
              <a:pPr/>
              <a:t>17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3723803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3316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3317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C4877C-45C2-400E-B7F3-024C5391F242}" type="slidenum">
              <a:rPr lang="de-DE" smtClean="0"/>
              <a:pPr/>
              <a:t>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2400077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3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602912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404428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1536630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2402189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3931912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8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179598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de-DE" smtClean="0"/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46741-27A9-47A7-B551-28357CCAD6CC}" type="slidenum">
              <a:rPr lang="de-DE" smtClean="0"/>
              <a:pPr/>
              <a:t>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xmlns="" val="3522473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107950" y="6248400"/>
            <a:ext cx="8678863" cy="457200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/>
              <a:t>17. Mai 2010 All rights reserved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4"/>
          <p:cNvSpPr>
            <a:spLocks noChangeArrowheads="1"/>
          </p:cNvSpPr>
          <p:nvPr userDrawn="1"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de-DE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15436" cy="500066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de-DE" dirty="0"/>
          </a:p>
        </p:txBody>
      </p:sp>
      <p:sp>
        <p:nvSpPr>
          <p:cNvPr id="4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17. Mai 2010 All rights reserved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0E10-B2D6-4C53-B556-9249696C05A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215063"/>
            <a:ext cx="8715375" cy="4572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/>
              <a:t>17. Mai 2010 All </a:t>
            </a:r>
            <a:r>
              <a:rPr lang="de-DE" err="1"/>
              <a:t>rights</a:t>
            </a:r>
            <a:r>
              <a:rPr lang="de-DE"/>
              <a:t> </a:t>
            </a:r>
            <a:r>
              <a:rPr lang="de-DE" err="1"/>
              <a:t>reserved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786563" y="6286500"/>
            <a:ext cx="2133600" cy="214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AA5A70-388C-4DDB-AEE6-38B090056CD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2pPr>
      <a:lvl3pPr marL="1293813" indent="-403225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81163" indent="-385763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just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just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just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just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612775" y="642938"/>
            <a:ext cx="79200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5000"/>
              </a:spcBef>
              <a:spcAft>
                <a:spcPct val="25000"/>
              </a:spcAft>
            </a:pPr>
            <a:endParaRPr lang="de-DE" sz="2400" b="1" dirty="0" smtClean="0"/>
          </a:p>
          <a:p>
            <a:pPr algn="ctr">
              <a:spcBef>
                <a:spcPct val="25000"/>
              </a:spcBef>
              <a:spcAft>
                <a:spcPct val="25000"/>
              </a:spcAft>
            </a:pPr>
            <a:endParaRPr lang="de-DE" sz="2400" b="1" dirty="0" smtClean="0"/>
          </a:p>
          <a:p>
            <a:pPr algn="ctr">
              <a:spcBef>
                <a:spcPct val="25000"/>
              </a:spcBef>
              <a:spcAft>
                <a:spcPct val="25000"/>
              </a:spcAft>
            </a:pPr>
            <a:r>
              <a:rPr lang="de-DE" sz="2400" b="1" dirty="0" smtClean="0"/>
              <a:t>Zweifels- und Gestaltungsfragen bei Gesellschafterdarlehen</a:t>
            </a:r>
            <a:endParaRPr lang="de-DE" sz="2400" dirty="0"/>
          </a:p>
          <a:p>
            <a:pPr algn="ctr">
              <a:spcBef>
                <a:spcPct val="25000"/>
              </a:spcBef>
              <a:spcAft>
                <a:spcPct val="25000"/>
              </a:spcAft>
            </a:pPr>
            <a:endParaRPr lang="de-DE" sz="2400" b="1" dirty="0"/>
          </a:p>
          <a:p>
            <a:pPr algn="ctr">
              <a:spcBef>
                <a:spcPct val="25000"/>
              </a:spcBef>
              <a:spcAft>
                <a:spcPct val="25000"/>
              </a:spcAft>
            </a:pPr>
            <a:endParaRPr lang="de-DE" sz="2400" b="1" dirty="0"/>
          </a:p>
          <a:p>
            <a:pPr algn="ctr">
              <a:spcBef>
                <a:spcPct val="25000"/>
              </a:spcBef>
              <a:spcAft>
                <a:spcPct val="25000"/>
              </a:spcAft>
            </a:pPr>
            <a:endParaRPr lang="de-DE" sz="2000" b="1" dirty="0"/>
          </a:p>
          <a:p>
            <a:pPr algn="ctr"/>
            <a:endParaRPr lang="de-DE" sz="2400" b="1" dirty="0"/>
          </a:p>
          <a:p>
            <a:r>
              <a:rPr lang="de-DE" sz="2400" b="1" dirty="0"/>
              <a:t>			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14313" y="5873750"/>
            <a:ext cx="86820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2333625" algn="l"/>
                <a:tab pos="2868613" algn="l"/>
                <a:tab pos="3594100" algn="l"/>
              </a:tabLst>
            </a:pPr>
            <a:r>
              <a:rPr lang="de-DE" sz="1400" dirty="0" smtClean="0"/>
              <a:t>Prof. Dr</a:t>
            </a:r>
            <a:r>
              <a:rPr lang="de-DE" sz="1400" dirty="0"/>
              <a:t>. Lars Micker, </a:t>
            </a:r>
            <a:r>
              <a:rPr lang="de-DE" sz="1200" dirty="0" err="1"/>
              <a:t>BScEc</a:t>
            </a:r>
            <a:r>
              <a:rPr lang="de-DE" sz="1200" dirty="0"/>
              <a:t>, LL.M.</a:t>
            </a:r>
            <a:endParaRPr lang="de-DE" sz="1100" dirty="0"/>
          </a:p>
          <a:p>
            <a:pPr algn="ctr">
              <a:tabLst>
                <a:tab pos="2333625" algn="l"/>
                <a:tab pos="2868613" algn="l"/>
                <a:tab pos="3594100" algn="l"/>
              </a:tabLst>
            </a:pPr>
            <a:endParaRPr lang="de-DE" sz="1100" dirty="0"/>
          </a:p>
          <a:p>
            <a:pPr algn="ctr">
              <a:tabLst>
                <a:tab pos="2333625" algn="l"/>
                <a:tab pos="2868613" algn="l"/>
                <a:tab pos="3594100" algn="l"/>
              </a:tabLst>
            </a:pPr>
            <a:endParaRPr lang="de-DE" sz="1100" dirty="0"/>
          </a:p>
        </p:txBody>
      </p:sp>
      <p:sp>
        <p:nvSpPr>
          <p:cNvPr id="4100" name="Textfeld 4"/>
          <p:cNvSpPr txBox="1">
            <a:spLocks noChangeArrowheads="1"/>
          </p:cNvSpPr>
          <p:nvPr/>
        </p:nvSpPr>
        <p:spPr bwMode="auto">
          <a:xfrm>
            <a:off x="3203848" y="4365105"/>
            <a:ext cx="2802429" cy="140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5000"/>
              </a:spcBef>
            </a:pPr>
            <a:r>
              <a:rPr lang="de-DE" dirty="0" err="1" smtClean="0"/>
              <a:t>DStJG</a:t>
            </a:r>
            <a:endParaRPr lang="de-DE" dirty="0" smtClean="0"/>
          </a:p>
          <a:p>
            <a:pPr algn="ctr">
              <a:spcBef>
                <a:spcPct val="25000"/>
              </a:spcBef>
            </a:pPr>
            <a:r>
              <a:rPr lang="de-DE" dirty="0" smtClean="0"/>
              <a:t>Düsseldorf</a:t>
            </a:r>
            <a:endParaRPr lang="de-DE" dirty="0"/>
          </a:p>
          <a:p>
            <a:pPr algn="ctr">
              <a:spcAft>
                <a:spcPct val="50000"/>
              </a:spcAft>
            </a:pPr>
            <a:r>
              <a:rPr lang="de-DE" dirty="0" smtClean="0"/>
              <a:t>26. November 2015</a:t>
            </a:r>
            <a:endParaRPr lang="de-DE" dirty="0"/>
          </a:p>
          <a:p>
            <a:endParaRPr lang="de-DE" dirty="0"/>
          </a:p>
        </p:txBody>
      </p:sp>
      <p:sp>
        <p:nvSpPr>
          <p:cNvPr id="4101" name="Textfeld 5"/>
          <p:cNvSpPr txBox="1">
            <a:spLocks noChangeArrowheads="1"/>
          </p:cNvSpPr>
          <p:nvPr/>
        </p:nvSpPr>
        <p:spPr bwMode="auto">
          <a:xfrm>
            <a:off x="3286125" y="2928938"/>
            <a:ext cx="40005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endParaRPr lang="de-DE" sz="200"/>
          </a:p>
          <a:p>
            <a:pPr algn="ctr"/>
            <a:endParaRPr lang="de-DE" sz="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10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Darlehen von GmbH-Gesellschaftern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II.			Gesellschafterdarlehen bei einer GmbH</a:t>
            </a:r>
          </a:p>
          <a:p>
            <a:pPr algn="just" defTabSz="179388">
              <a:spcAft>
                <a:spcPts val="1200"/>
              </a:spcAft>
            </a:pPr>
            <a:r>
              <a:rPr lang="de-DE" b="1" dirty="0"/>
              <a:t>3</a:t>
            </a:r>
            <a:r>
              <a:rPr lang="de-DE" b="1" dirty="0" smtClean="0"/>
              <a:t>.	Gesellschafter ist eine natürliche Person mit Anteilen im PV (2)</a:t>
            </a:r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1907704" y="2132856"/>
            <a:ext cx="914400" cy="914400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</a:t>
            </a:r>
          </a:p>
        </p:txBody>
      </p:sp>
      <p:sp>
        <p:nvSpPr>
          <p:cNvPr id="3" name="Rechteck 2"/>
          <p:cNvSpPr/>
          <p:nvPr/>
        </p:nvSpPr>
        <p:spPr>
          <a:xfrm>
            <a:off x="1907704" y="4005064"/>
            <a:ext cx="914400" cy="9144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T-GmbH</a:t>
            </a:r>
            <a:endParaRPr lang="de-DE" dirty="0"/>
          </a:p>
        </p:txBody>
      </p:sp>
      <p:cxnSp>
        <p:nvCxnSpPr>
          <p:cNvPr id="5" name="Gerade Verbindung mit Pfeil 4"/>
          <p:cNvCxnSpPr>
            <a:stCxn id="2" idx="2"/>
            <a:endCxn id="3" idx="0"/>
          </p:cNvCxnSpPr>
          <p:nvPr/>
        </p:nvCxnSpPr>
        <p:spPr>
          <a:xfrm>
            <a:off x="2364904" y="3047256"/>
            <a:ext cx="0" cy="95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671468" y="3416043"/>
            <a:ext cx="186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Mind. 1%</a:t>
            </a:r>
            <a:endParaRPr lang="de-DE" dirty="0"/>
          </a:p>
        </p:txBody>
      </p:sp>
      <p:cxnSp>
        <p:nvCxnSpPr>
          <p:cNvPr id="13" name="Gewinkelte Verbindung 12"/>
          <p:cNvCxnSpPr>
            <a:stCxn id="2" idx="3"/>
          </p:cNvCxnSpPr>
          <p:nvPr/>
        </p:nvCxnSpPr>
        <p:spPr>
          <a:xfrm flipH="1">
            <a:off x="2699792" y="2590056"/>
            <a:ext cx="122312" cy="1415008"/>
          </a:xfrm>
          <a:prstGeom prst="bentConnector4">
            <a:avLst>
              <a:gd name="adj1" fmla="val -186899"/>
              <a:gd name="adj2" fmla="val 661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275856" y="304725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Darlehen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850428" y="3212976"/>
            <a:ext cx="39700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i="1" dirty="0" smtClean="0"/>
              <a:t>Rechtslage ab 1.11.2008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BMF v. 1.11.2008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err="1" smtClean="0"/>
              <a:t>Rspr</a:t>
            </a:r>
            <a:r>
              <a:rPr lang="de-DE" dirty="0" smtClean="0"/>
              <a:t>.-Grundsätze weiterhin anwendbar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Offen gelassen durch BFH v. 20.8.2013 – IX R 43/12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Teile der Literatur: Sämtliche Darlehen bei Ausfall als nachträgliche AK zu berücksichtigen</a:t>
            </a:r>
          </a:p>
        </p:txBody>
      </p:sp>
    </p:spTree>
    <p:extLst>
      <p:ext uri="{BB962C8B-B14F-4D97-AF65-F5344CB8AC3E}">
        <p14:creationId xmlns:p14="http://schemas.microsoft.com/office/powerpoint/2010/main" xmlns="" val="1874179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11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Darlehen von GmbH-Gesellschaftern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II.			Gesellschafterdarlehen bei einer GmbH</a:t>
            </a:r>
          </a:p>
          <a:p>
            <a:pPr algn="just" defTabSz="179388">
              <a:spcAft>
                <a:spcPts val="1200"/>
              </a:spcAft>
            </a:pPr>
            <a:r>
              <a:rPr lang="de-DE" b="1" dirty="0"/>
              <a:t>3</a:t>
            </a:r>
            <a:r>
              <a:rPr lang="de-DE" b="1" dirty="0" smtClean="0"/>
              <a:t>.	Gesellschafter ist eine natürliche Person mit Anteilen im PV (3)</a:t>
            </a:r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2612138"/>
              </p:ext>
            </p:extLst>
          </p:nvPr>
        </p:nvGraphicFramePr>
        <p:xfrm>
          <a:off x="467544" y="1984439"/>
          <a:ext cx="8208912" cy="39776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201422"/>
                <a:gridCol w="400749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Sachverhalt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Höhe der nachträglichen AK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Finanzplandarlehen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Nennwert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Hingabe des Darlehens in der Krise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Nennwert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Krisenbestimmtes</a:t>
                      </a:r>
                      <a:r>
                        <a:rPr lang="de-DE" sz="1600" baseline="0" dirty="0" smtClean="0"/>
                        <a:t> Darlehen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 smtClean="0"/>
                        <a:t>Aufgrund vertraglicher Vereinbarung: Nennwert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 smtClean="0"/>
                        <a:t>Aufgrund §§ 39, 135 InsO bzw. § 6 AnfG: gemeiner Wert zu Beginn des Anfechtungszeitraums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Stehen gelassenes Darlehen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 smtClean="0"/>
                        <a:t>Krise</a:t>
                      </a:r>
                      <a:r>
                        <a:rPr lang="de-DE" sz="1600" baseline="0" dirty="0" smtClean="0"/>
                        <a:t> vor Beginn des Anfechtungszeitraums: gemeiner Wert zum Zeitpunkt, zu dem Gesellschafter Darlehen nicht abzieht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Krise nach Beginn: gemeiner Wert zu Beginn des Anfechtungszeitraums</a:t>
                      </a:r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3967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12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Darlehen von GmbH-Gesellschaftern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II.			Gesellschafterdarlehen bei einer GmbH</a:t>
            </a:r>
          </a:p>
          <a:p>
            <a:pPr marL="342900" indent="-342900" algn="just" defTabSz="179388">
              <a:spcAft>
                <a:spcPts val="1200"/>
              </a:spcAft>
              <a:buAutoNum type="arabicPeriod" startAt="3"/>
            </a:pPr>
            <a:r>
              <a:rPr lang="de-DE" b="1" dirty="0" smtClean="0"/>
              <a:t>Gesellschafter ist eine natürliche Person mit Anteilen im PV (4)</a:t>
            </a:r>
          </a:p>
          <a:p>
            <a:pPr marL="285750" indent="-285750" algn="just" defTabSz="17938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b="1" dirty="0" smtClean="0"/>
              <a:t>Gestaltungsalternative 1: </a:t>
            </a:r>
            <a:r>
              <a:rPr lang="de-DE" dirty="0" smtClean="0"/>
              <a:t>Verdeckte</a:t>
            </a:r>
            <a:r>
              <a:rPr lang="de-DE" b="1" dirty="0" smtClean="0"/>
              <a:t> </a:t>
            </a:r>
            <a:r>
              <a:rPr lang="de-DE" dirty="0" smtClean="0"/>
              <a:t>Einlage mit Erhöhung des steuerlichen Einlagekontos und anschließende Darlehenstilgung mit eingelegten Mitteln</a:t>
            </a:r>
          </a:p>
          <a:p>
            <a:pPr marL="285750" indent="-285750" algn="just" defTabSz="179388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/>
              <a:t>FG München v. 27.10.2009; FG Berlin-Brandenburg v. 13.4.2010: Kein Gestaltungsmissbrauch (Argument: Finanzierungsfreiheit)</a:t>
            </a:r>
          </a:p>
          <a:p>
            <a:pPr marL="285750" indent="-285750" algn="just" defTabSz="179388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/>
              <a:t>FG Niedersachsen v. 26.9.2012: Hin- und Herzahlen als Gestaltungsmissbrauch </a:t>
            </a:r>
          </a:p>
          <a:p>
            <a:pPr marL="285750" indent="-285750" algn="just" defTabSz="179388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/>
              <a:t>Gleicher Ansicht: OFD Frankfurt v. 9.8.2013</a:t>
            </a:r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810228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13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Darlehen von GmbH-Gesellschaftern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II.			Gesellschafterdarlehen bei einer GmbH</a:t>
            </a:r>
          </a:p>
          <a:p>
            <a:pPr marL="342900" indent="-342900" algn="just" defTabSz="179388">
              <a:spcAft>
                <a:spcPts val="1200"/>
              </a:spcAft>
              <a:buAutoNum type="arabicPeriod" startAt="3"/>
            </a:pPr>
            <a:r>
              <a:rPr lang="de-DE" b="1" dirty="0" smtClean="0"/>
              <a:t>Gesellschafter ist eine natürliche Person mit Anteilen im PV (5)</a:t>
            </a:r>
          </a:p>
          <a:p>
            <a:pPr marL="342900" indent="-342900" algn="just" defTabSz="17938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b="1" dirty="0" smtClean="0"/>
              <a:t>Gestaltungsalternative 2: </a:t>
            </a:r>
            <a:r>
              <a:rPr lang="de-DE" dirty="0" smtClean="0"/>
              <a:t>Veräußerung wertgeminderter Forderungen</a:t>
            </a:r>
            <a:endParaRPr lang="de-DE" b="1" dirty="0" smtClean="0"/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1796719" y="2693513"/>
            <a:ext cx="914400" cy="914400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</a:t>
            </a:r>
          </a:p>
        </p:txBody>
      </p:sp>
      <p:sp>
        <p:nvSpPr>
          <p:cNvPr id="3" name="Rechteck 2"/>
          <p:cNvSpPr/>
          <p:nvPr/>
        </p:nvSpPr>
        <p:spPr>
          <a:xfrm>
            <a:off x="1804494" y="4598804"/>
            <a:ext cx="914400" cy="9144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T-GmbH</a:t>
            </a:r>
            <a:endParaRPr lang="de-DE" dirty="0"/>
          </a:p>
        </p:txBody>
      </p:sp>
      <p:cxnSp>
        <p:nvCxnSpPr>
          <p:cNvPr id="5" name="Gerade Verbindung mit Pfeil 4"/>
          <p:cNvCxnSpPr>
            <a:stCxn id="2" idx="2"/>
            <a:endCxn id="3" idx="0"/>
          </p:cNvCxnSpPr>
          <p:nvPr/>
        </p:nvCxnSpPr>
        <p:spPr>
          <a:xfrm>
            <a:off x="2253919" y="3607913"/>
            <a:ext cx="7775" cy="990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671468" y="3416043"/>
            <a:ext cx="186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100%</a:t>
            </a:r>
            <a:endParaRPr lang="de-DE" dirty="0"/>
          </a:p>
        </p:txBody>
      </p:sp>
      <p:cxnSp>
        <p:nvCxnSpPr>
          <p:cNvPr id="13" name="Gewinkelte Verbindung 12"/>
          <p:cNvCxnSpPr>
            <a:stCxn id="2" idx="3"/>
          </p:cNvCxnSpPr>
          <p:nvPr/>
        </p:nvCxnSpPr>
        <p:spPr>
          <a:xfrm flipH="1">
            <a:off x="2588807" y="3150713"/>
            <a:ext cx="122312" cy="1415008"/>
          </a:xfrm>
          <a:prstGeom prst="bentConnector4">
            <a:avLst>
              <a:gd name="adj1" fmla="val -186899"/>
              <a:gd name="adj2" fmla="val 661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019618" y="3358376"/>
            <a:ext cx="14542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Darlehen</a:t>
            </a:r>
          </a:p>
          <a:p>
            <a:r>
              <a:rPr lang="de-DE" dirty="0" smtClean="0"/>
              <a:t>Nennbetrag:</a:t>
            </a:r>
          </a:p>
          <a:p>
            <a:r>
              <a:rPr lang="de-DE" dirty="0" smtClean="0"/>
              <a:t>100.000 €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6012160" y="2693513"/>
            <a:ext cx="914400" cy="9144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EF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>
          <a:xfrm>
            <a:off x="2711119" y="2780928"/>
            <a:ext cx="33010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3621666" y="2899478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Kaufpreis: 10.000 €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601846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14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Darlehen von GmbH-Gesellschaftern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II.			Gesellschafterdarlehen bei einer GmbH</a:t>
            </a:r>
          </a:p>
          <a:p>
            <a:pPr marL="342900" indent="-342900" algn="just" defTabSz="179388">
              <a:spcAft>
                <a:spcPts val="1200"/>
              </a:spcAft>
              <a:buAutoNum type="arabicPeriod" startAt="3"/>
            </a:pPr>
            <a:r>
              <a:rPr lang="de-DE" b="1" dirty="0" smtClean="0"/>
              <a:t>Gesellschafter ist eine natürliche Person mit Anteilen im PV (6)</a:t>
            </a:r>
          </a:p>
          <a:p>
            <a:pPr marL="342900" indent="-342900" algn="just" defTabSz="17938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b="1" dirty="0" smtClean="0"/>
              <a:t>Gestaltungsalternative 2: </a:t>
            </a:r>
            <a:r>
              <a:rPr lang="de-DE" dirty="0" smtClean="0"/>
              <a:t>Veräußerung wertgeminderter Forderungen</a:t>
            </a:r>
          </a:p>
          <a:p>
            <a:pPr marL="342900" indent="-342900" algn="just" defTabSz="179388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/>
              <a:t>Gestaltungsmissbrauch </a:t>
            </a:r>
            <a:r>
              <a:rPr lang="de-DE" dirty="0" err="1" smtClean="0"/>
              <a:t>i.S.d</a:t>
            </a:r>
            <a:r>
              <a:rPr lang="de-DE" dirty="0" smtClean="0"/>
              <a:t>. § 42 AO (keine Aussage im </a:t>
            </a:r>
            <a:r>
              <a:rPr lang="de-DE" dirty="0" err="1" smtClean="0"/>
              <a:t>Abgeltungsteuererlass</a:t>
            </a:r>
            <a:r>
              <a:rPr lang="de-DE" dirty="0" smtClean="0"/>
              <a:t> v. 9.10.2012)?</a:t>
            </a:r>
          </a:p>
          <a:p>
            <a:pPr marL="342900" indent="-342900" algn="just" defTabSz="179388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/>
              <a:t>Veräußerungsverlust, § 20 Abs. 2 Nr. 7 EStG: 90.000 €</a:t>
            </a:r>
          </a:p>
          <a:p>
            <a:pPr marL="342900" indent="-342900" algn="just" defTabSz="179388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/>
              <a:t>Verlustverrechnungsbeschränkungen nach § 20 Abs. 6 EStG</a:t>
            </a:r>
          </a:p>
          <a:p>
            <a:pPr marL="342900" indent="-342900" algn="just" defTabSz="179388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/>
              <a:t>Aber: Eingreifen der Ausnahmeregelung des § 32d Abs. 1 Satz 1 Nr. 1 Buchst. b EStG</a:t>
            </a:r>
          </a:p>
          <a:p>
            <a:pPr marL="342900" indent="-342900" algn="just" defTabSz="179388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/>
              <a:t>Verlustverrechnungsverbote und Sparerpauschbetrag finden keine Anwendung, § 32d Abs. 2 Nr. 1 Satz 2 EStG</a:t>
            </a:r>
          </a:p>
          <a:p>
            <a:pPr marL="342900" indent="-342900" algn="just" defTabSz="179388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/>
              <a:t>Vorsicht, wenn Gläubiger Angehöriger des Gesellschafters ist (BFH v. 14.5.2014 – VIII R 31/11)</a:t>
            </a:r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348230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15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Gesellschafterdarlehen bei Personengesellschaften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III.			Gesellschafterdarlehen bei Personengesellschaften</a:t>
            </a:r>
          </a:p>
          <a:p>
            <a:pPr algn="just" defTabSz="179388">
              <a:spcAft>
                <a:spcPts val="1200"/>
              </a:spcAft>
            </a:pPr>
            <a:r>
              <a:rPr lang="de-DE" b="1" dirty="0" smtClean="0"/>
              <a:t>1.	Verzicht aus gesellschaftsrechtlichen Gründen</a:t>
            </a:r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1796719" y="2693513"/>
            <a:ext cx="914400" cy="914400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</a:t>
            </a:r>
          </a:p>
        </p:txBody>
      </p:sp>
      <p:cxnSp>
        <p:nvCxnSpPr>
          <p:cNvPr id="5" name="Gerade Verbindung mit Pfeil 4"/>
          <p:cNvCxnSpPr>
            <a:stCxn id="2" idx="2"/>
          </p:cNvCxnSpPr>
          <p:nvPr/>
        </p:nvCxnSpPr>
        <p:spPr>
          <a:xfrm>
            <a:off x="2253919" y="3607913"/>
            <a:ext cx="7775" cy="990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064029" y="3683683"/>
            <a:ext cx="987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  50%</a:t>
            </a:r>
            <a:endParaRPr lang="de-DE" dirty="0"/>
          </a:p>
        </p:txBody>
      </p:sp>
      <p:cxnSp>
        <p:nvCxnSpPr>
          <p:cNvPr id="13" name="Gewinkelte Verbindung 12"/>
          <p:cNvCxnSpPr>
            <a:stCxn id="2" idx="3"/>
          </p:cNvCxnSpPr>
          <p:nvPr/>
        </p:nvCxnSpPr>
        <p:spPr>
          <a:xfrm flipH="1">
            <a:off x="2579500" y="3150713"/>
            <a:ext cx="131619" cy="1483557"/>
          </a:xfrm>
          <a:prstGeom prst="bentConnector4">
            <a:avLst>
              <a:gd name="adj1" fmla="val -173683"/>
              <a:gd name="adj2" fmla="val 654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019618" y="3358376"/>
            <a:ext cx="16723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Darlehens-</a:t>
            </a:r>
          </a:p>
          <a:p>
            <a:r>
              <a:rPr lang="de-DE" dirty="0" smtClean="0"/>
              <a:t>Forderung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Darlehens-</a:t>
            </a:r>
          </a:p>
          <a:p>
            <a:r>
              <a:rPr lang="de-DE" dirty="0" smtClean="0"/>
              <a:t>Verbindlichkeit</a:t>
            </a:r>
          </a:p>
        </p:txBody>
      </p:sp>
      <p:sp>
        <p:nvSpPr>
          <p:cNvPr id="4" name="Ellipse 3"/>
          <p:cNvSpPr/>
          <p:nvPr/>
        </p:nvSpPr>
        <p:spPr>
          <a:xfrm>
            <a:off x="1570318" y="4634270"/>
            <a:ext cx="1367202" cy="914400"/>
          </a:xfrm>
          <a:prstGeom prst="ellipse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KG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4691935" y="2759832"/>
            <a:ext cx="41285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Verzicht erfolgsneutral wegen § 6 Abs. 5 Satz 3 Nr. 2 EStG (Werthaltigkeit unmaßgeblich)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Teilwertabschreibung nicht möglich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Verlustrealisation bei Veräußerung der Gesellschafterforderung unter Nennwert (Voraussetzung: Fremdüblichkeit)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163095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16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Gesellschafterdarlehen bei Personengesellschaften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III.			Gesellschafterdarlehen bei Personengesellschaften</a:t>
            </a:r>
          </a:p>
          <a:p>
            <a:pPr algn="just" defTabSz="179388">
              <a:spcAft>
                <a:spcPts val="1200"/>
              </a:spcAft>
            </a:pPr>
            <a:r>
              <a:rPr lang="de-DE" b="1" dirty="0"/>
              <a:t>2</a:t>
            </a:r>
            <a:r>
              <a:rPr lang="de-DE" b="1" dirty="0" smtClean="0"/>
              <a:t>.	Verzicht aus betrieblichen Gründen</a:t>
            </a:r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1796719" y="2693513"/>
            <a:ext cx="914400" cy="914400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</a:t>
            </a:r>
          </a:p>
        </p:txBody>
      </p:sp>
      <p:cxnSp>
        <p:nvCxnSpPr>
          <p:cNvPr id="5" name="Gerade Verbindung mit Pfeil 4"/>
          <p:cNvCxnSpPr>
            <a:stCxn id="2" idx="2"/>
          </p:cNvCxnSpPr>
          <p:nvPr/>
        </p:nvCxnSpPr>
        <p:spPr>
          <a:xfrm>
            <a:off x="2253919" y="3607913"/>
            <a:ext cx="7775" cy="990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064029" y="3683683"/>
            <a:ext cx="987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  50%</a:t>
            </a:r>
            <a:endParaRPr lang="de-DE" dirty="0"/>
          </a:p>
        </p:txBody>
      </p:sp>
      <p:cxnSp>
        <p:nvCxnSpPr>
          <p:cNvPr id="13" name="Gewinkelte Verbindung 12"/>
          <p:cNvCxnSpPr>
            <a:stCxn id="2" idx="3"/>
          </p:cNvCxnSpPr>
          <p:nvPr/>
        </p:nvCxnSpPr>
        <p:spPr>
          <a:xfrm flipH="1">
            <a:off x="2579500" y="3150713"/>
            <a:ext cx="131619" cy="1483557"/>
          </a:xfrm>
          <a:prstGeom prst="bentConnector4">
            <a:avLst>
              <a:gd name="adj1" fmla="val -173683"/>
              <a:gd name="adj2" fmla="val 654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019618" y="3358376"/>
            <a:ext cx="16723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Darlehens-</a:t>
            </a:r>
          </a:p>
          <a:p>
            <a:r>
              <a:rPr lang="de-DE" dirty="0" smtClean="0"/>
              <a:t>Forderung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Darlehens-</a:t>
            </a:r>
          </a:p>
          <a:p>
            <a:r>
              <a:rPr lang="de-DE" dirty="0" smtClean="0"/>
              <a:t>Verbindlichkeit</a:t>
            </a:r>
          </a:p>
        </p:txBody>
      </p:sp>
      <p:sp>
        <p:nvSpPr>
          <p:cNvPr id="4" name="Ellipse 3"/>
          <p:cNvSpPr/>
          <p:nvPr/>
        </p:nvSpPr>
        <p:spPr>
          <a:xfrm>
            <a:off x="1570318" y="4634270"/>
            <a:ext cx="1367202" cy="914400"/>
          </a:xfrm>
          <a:prstGeom prst="ellipse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KG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4691935" y="2759832"/>
            <a:ext cx="41285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Verzicht als Sanierungsbeitrag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Neben Gesellschafter verzichten fremde Gläubiger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Forderung voll werthaltig: Ergebnis wie Fall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Forderung nicht voll werthaltig: Rechtsfolgen </a:t>
            </a:r>
            <a:r>
              <a:rPr lang="de-DE" dirty="0" err="1" smtClean="0"/>
              <a:t>str.</a:t>
            </a:r>
            <a:endParaRPr lang="de-DE" dirty="0" smtClean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BFH v. 9.6.1997 – </a:t>
            </a:r>
            <a:r>
              <a:rPr lang="de-DE" dirty="0" err="1" smtClean="0"/>
              <a:t>GrS</a:t>
            </a:r>
            <a:r>
              <a:rPr lang="de-DE" dirty="0" smtClean="0"/>
              <a:t> 1/94: nicht werthaltiger Teil = Ertrag der </a:t>
            </a:r>
            <a:r>
              <a:rPr lang="de-DE" dirty="0" err="1" smtClean="0"/>
              <a:t>PersGes</a:t>
            </a:r>
            <a:endParaRPr lang="de-DE" dirty="0" smtClean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Literatur: </a:t>
            </a:r>
            <a:r>
              <a:rPr lang="de-DE" smtClean="0"/>
              <a:t>Keine Erfolgsauswirkung</a:t>
            </a: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697592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22A94B-5092-4E22-B226-9E0F50C2B5F0}" type="slidenum">
              <a:rPr lang="de-DE" smtClean="0"/>
              <a:pPr/>
              <a:t>17</a:t>
            </a:fld>
            <a:endParaRPr lang="de-DE" smtClean="0"/>
          </a:p>
        </p:txBody>
      </p:sp>
      <p:grpSp>
        <p:nvGrpSpPr>
          <p:cNvPr id="10244" name="Group 33"/>
          <p:cNvGrpSpPr>
            <a:grpSpLocks noGrp="1"/>
          </p:cNvGrpSpPr>
          <p:nvPr/>
        </p:nvGrpSpPr>
        <p:grpSpPr bwMode="auto">
          <a:xfrm>
            <a:off x="214313" y="428625"/>
            <a:ext cx="8715375" cy="500063"/>
            <a:chOff x="249" y="722"/>
            <a:chExt cx="5262" cy="395"/>
          </a:xfrm>
        </p:grpSpPr>
        <p:sp>
          <p:nvSpPr>
            <p:cNvPr id="6" name="Rectangle 34"/>
            <p:cNvSpPr>
              <a:spLocks noChangeArrowheads="1"/>
            </p:cNvSpPr>
            <p:nvPr/>
          </p:nvSpPr>
          <p:spPr bwMode="auto">
            <a:xfrm>
              <a:off x="249" y="722"/>
              <a:ext cx="5262" cy="39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000099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de-DE" b="1" dirty="0"/>
                <a:t>Ihr Ansprechpartner</a:t>
              </a:r>
            </a:p>
          </p:txBody>
        </p:sp>
        <p:sp>
          <p:nvSpPr>
            <p:cNvPr id="10248" name="Text Box 35"/>
            <p:cNvSpPr txBox="1">
              <a:spLocks noChangeArrowheads="1"/>
            </p:cNvSpPr>
            <p:nvPr/>
          </p:nvSpPr>
          <p:spPr bwMode="auto">
            <a:xfrm>
              <a:off x="295" y="799"/>
              <a:ext cx="521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de-DE" sz="2200"/>
            </a:p>
          </p:txBody>
        </p:sp>
      </p:grpSp>
      <p:sp>
        <p:nvSpPr>
          <p:cNvPr id="10245" name="Textfeld 7"/>
          <p:cNvSpPr txBox="1">
            <a:spLocks noChangeArrowheads="1"/>
          </p:cNvSpPr>
          <p:nvPr/>
        </p:nvSpPr>
        <p:spPr bwMode="auto">
          <a:xfrm>
            <a:off x="214313" y="1063625"/>
            <a:ext cx="8715375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179388">
              <a:spcAft>
                <a:spcPts val="1200"/>
              </a:spcAft>
            </a:pPr>
            <a:endParaRPr lang="de-DE" b="1" dirty="0"/>
          </a:p>
          <a:p>
            <a:pPr algn="just" defTabSz="179388">
              <a:spcAft>
                <a:spcPts val="1200"/>
              </a:spcAft>
            </a:pPr>
            <a:endParaRPr lang="de-DE" b="1" dirty="0"/>
          </a:p>
          <a:p>
            <a:pPr algn="just" defTabSz="179388">
              <a:spcAft>
                <a:spcPts val="1200"/>
              </a:spcAft>
            </a:pPr>
            <a:endParaRPr lang="de-DE" b="1" dirty="0"/>
          </a:p>
          <a:p>
            <a:pPr algn="ctr" defTabSz="179388">
              <a:spcAft>
                <a:spcPts val="1200"/>
              </a:spcAft>
            </a:pPr>
            <a:endParaRPr lang="de-DE" b="1" dirty="0"/>
          </a:p>
          <a:p>
            <a:pPr algn="ctr" defTabSz="179388">
              <a:spcAft>
                <a:spcPts val="1200"/>
              </a:spcAft>
            </a:pPr>
            <a:r>
              <a:rPr lang="de-DE" b="1" dirty="0" smtClean="0"/>
              <a:t>Prof. Dr</a:t>
            </a:r>
            <a:r>
              <a:rPr lang="de-DE" b="1" dirty="0"/>
              <a:t>. Lars Micker, </a:t>
            </a:r>
            <a:r>
              <a:rPr lang="de-DE" sz="1600" b="1" dirty="0" err="1"/>
              <a:t>BScEc</a:t>
            </a:r>
            <a:r>
              <a:rPr lang="de-DE" sz="1600" b="1" dirty="0"/>
              <a:t>, LL.M.</a:t>
            </a:r>
          </a:p>
          <a:p>
            <a:pPr algn="ctr" defTabSz="179388"/>
            <a:r>
              <a:rPr lang="de-DE" sz="1600" dirty="0" err="1" smtClean="0"/>
              <a:t>Niederlöricker</a:t>
            </a:r>
            <a:r>
              <a:rPr lang="de-DE" sz="1600" dirty="0" smtClean="0"/>
              <a:t> Straße 39</a:t>
            </a:r>
            <a:endParaRPr lang="de-DE" sz="1600" dirty="0"/>
          </a:p>
          <a:p>
            <a:pPr algn="ctr" defTabSz="179388"/>
            <a:r>
              <a:rPr lang="de-DE" sz="1600" dirty="0" smtClean="0"/>
              <a:t>40667 Meerbusch</a:t>
            </a:r>
            <a:endParaRPr lang="de-DE" sz="1600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5123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710A7B-A97A-43DE-8BD3-38706F2792A4}" type="slidenum">
              <a:rPr lang="de-DE" smtClean="0"/>
              <a:pPr/>
              <a:t>2</a:t>
            </a:fld>
            <a:endParaRPr lang="de-DE" smtClean="0"/>
          </a:p>
        </p:txBody>
      </p:sp>
      <p:grpSp>
        <p:nvGrpSpPr>
          <p:cNvPr id="5124" name="Group 33"/>
          <p:cNvGrpSpPr>
            <a:grpSpLocks noGrp="1"/>
          </p:cNvGrpSpPr>
          <p:nvPr/>
        </p:nvGrpSpPr>
        <p:grpSpPr bwMode="auto">
          <a:xfrm>
            <a:off x="214313" y="428625"/>
            <a:ext cx="8715375" cy="500063"/>
            <a:chOff x="249" y="722"/>
            <a:chExt cx="5262" cy="395"/>
          </a:xfrm>
        </p:grpSpPr>
        <p:sp>
          <p:nvSpPr>
            <p:cNvPr id="6" name="Rectangle 34"/>
            <p:cNvSpPr>
              <a:spLocks noChangeArrowheads="1"/>
            </p:cNvSpPr>
            <p:nvPr/>
          </p:nvSpPr>
          <p:spPr bwMode="auto">
            <a:xfrm>
              <a:off x="249" y="722"/>
              <a:ext cx="5262" cy="39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000099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de-DE" b="1" dirty="0"/>
                <a:t>Vortragsübersicht</a:t>
              </a:r>
            </a:p>
          </p:txBody>
        </p:sp>
        <p:sp>
          <p:nvSpPr>
            <p:cNvPr id="5128" name="Text Box 35"/>
            <p:cNvSpPr txBox="1">
              <a:spLocks noChangeArrowheads="1"/>
            </p:cNvSpPr>
            <p:nvPr/>
          </p:nvSpPr>
          <p:spPr bwMode="auto">
            <a:xfrm>
              <a:off x="295" y="799"/>
              <a:ext cx="521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de-DE" sz="2200"/>
            </a:p>
          </p:txBody>
        </p:sp>
      </p:grpSp>
      <p:sp>
        <p:nvSpPr>
          <p:cNvPr id="5125" name="Textfeld 7"/>
          <p:cNvSpPr txBox="1">
            <a:spLocks noChangeArrowheads="1"/>
          </p:cNvSpPr>
          <p:nvPr/>
        </p:nvSpPr>
        <p:spPr bwMode="auto">
          <a:xfrm>
            <a:off x="214313" y="1063625"/>
            <a:ext cx="8715375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179388">
              <a:spcAft>
                <a:spcPts val="1200"/>
              </a:spcAft>
            </a:pPr>
            <a:r>
              <a:rPr lang="de-DE" b="1" dirty="0" smtClean="0"/>
              <a:t>I.</a:t>
            </a:r>
            <a:r>
              <a:rPr lang="de-DE" b="1" dirty="0"/>
              <a:t>	</a:t>
            </a:r>
            <a:r>
              <a:rPr lang="de-DE" b="1" dirty="0" smtClean="0"/>
              <a:t>	Ausgangsfragen</a:t>
            </a:r>
          </a:p>
          <a:p>
            <a:pPr algn="just" defTabSz="179388">
              <a:spcAft>
                <a:spcPts val="1200"/>
              </a:spcAft>
            </a:pPr>
            <a:r>
              <a:rPr lang="de-DE" b="1" dirty="0" smtClean="0"/>
              <a:t>II.	Gesellschafterdarlehen von GmbH-Gesellschaftern</a:t>
            </a:r>
          </a:p>
          <a:p>
            <a:pPr algn="just" defTabSz="179388">
              <a:spcAft>
                <a:spcPts val="1200"/>
              </a:spcAft>
            </a:pPr>
            <a:r>
              <a:rPr lang="de-DE" dirty="0" smtClean="0"/>
              <a:t>1.	Ausfall von Gesellschafterdarlehen</a:t>
            </a:r>
          </a:p>
          <a:p>
            <a:pPr algn="just" defTabSz="179388">
              <a:spcAft>
                <a:spcPts val="1200"/>
              </a:spcAft>
            </a:pPr>
            <a:r>
              <a:rPr lang="de-DE" dirty="0" smtClean="0"/>
              <a:t>2.	Veräußerung wertloser Gesellschafterdarlehen</a:t>
            </a:r>
          </a:p>
          <a:p>
            <a:pPr algn="just" defTabSz="179388">
              <a:spcAft>
                <a:spcPts val="1200"/>
              </a:spcAft>
            </a:pPr>
            <a:r>
              <a:rPr lang="de-DE" b="1" dirty="0" smtClean="0"/>
              <a:t>III.	Gesellschafterdarlehen bei Personengesellschaften</a:t>
            </a:r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3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Ausgangsfragen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 dirty="0" smtClean="0"/>
              <a:t>I. 	Ausgangsfragen: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de-DE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de-DE" dirty="0" smtClean="0"/>
              <a:t>Wann </a:t>
            </a:r>
            <a:r>
              <a:rPr lang="de-DE" dirty="0"/>
              <a:t>kann der Ausfall von Gesellschafterdarlehen vollständig steuerlich berücksichtigt </a:t>
            </a:r>
            <a:r>
              <a:rPr lang="de-DE" dirty="0" smtClean="0"/>
              <a:t>werden?</a:t>
            </a:r>
          </a:p>
          <a:p>
            <a:pPr lvl="0"/>
            <a:endParaRPr lang="de-DE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de-DE" dirty="0" smtClean="0"/>
              <a:t>Welche </a:t>
            </a:r>
            <a:r>
              <a:rPr lang="de-DE" dirty="0"/>
              <a:t>Möglichkeiten gibt es, die vollständige steuerliche Berücksichtigung auch außerhalb eines Krisendarlehens zu </a:t>
            </a:r>
            <a:r>
              <a:rPr lang="de-DE" dirty="0" smtClean="0"/>
              <a:t>erreichen?</a:t>
            </a:r>
          </a:p>
          <a:p>
            <a:pPr lvl="0"/>
            <a:endParaRPr lang="de-DE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de-DE" dirty="0" smtClean="0"/>
              <a:t>Was </a:t>
            </a:r>
            <a:r>
              <a:rPr lang="de-DE" dirty="0"/>
              <a:t>gilt hinsichtlich der Veräußerung wertloser Gesellschafterdarlehen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37588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4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Darlehen von GmbH-Gesellschaftern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II.			Gesellschafterdarlehen bei einer GmbH</a:t>
            </a:r>
          </a:p>
          <a:p>
            <a:pPr algn="just" defTabSz="179388">
              <a:spcAft>
                <a:spcPts val="1200"/>
              </a:spcAft>
            </a:pPr>
            <a:endParaRPr lang="de-DE" dirty="0" smtClean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7630987"/>
              </p:ext>
            </p:extLst>
          </p:nvPr>
        </p:nvGraphicFramePr>
        <p:xfrm>
          <a:off x="539552" y="1647350"/>
          <a:ext cx="7920880" cy="36576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0440"/>
                <a:gridCol w="396044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Darlehensforderung des Gesellschafters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Behandlung des Darlehensausfalls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Im Betriebsvermögen einer Kapitalgesellschaft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Beteiligung 25% oder weniger: volle Berücksichtigung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Beteiligung mehr als 25%: keine Berücksichtigung (§ 8b Abs. 3 Satz 4 KStG)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Im Betriebsvermögen einer natürlichen Person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Bis</a:t>
                      </a:r>
                      <a:r>
                        <a:rPr lang="de-DE" baseline="0" dirty="0" smtClean="0"/>
                        <a:t> 2014: volle Berücksichtigung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Ab 2015: § 3c Abs. 2 EStG n.F.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Im Privatvermögen</a:t>
                      </a:r>
                    </a:p>
                    <a:p>
                      <a:r>
                        <a:rPr lang="de-DE" dirty="0" smtClean="0"/>
                        <a:t>(Beteiligung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i.S.d</a:t>
                      </a:r>
                      <a:r>
                        <a:rPr lang="de-DE" baseline="0" dirty="0" smtClean="0"/>
                        <a:t>. § 17 EStG)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Vor </a:t>
                      </a:r>
                      <a:r>
                        <a:rPr lang="de-DE" dirty="0" err="1" smtClean="0"/>
                        <a:t>MoMiG</a:t>
                      </a:r>
                      <a:r>
                        <a:rPr lang="de-DE" baseline="0" dirty="0" smtClean="0"/>
                        <a:t> (vor 31.10.2008): Fallgruppen nach BMF v. 8.6.1999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Nach </a:t>
                      </a:r>
                      <a:r>
                        <a:rPr lang="de-DE" baseline="0" dirty="0" err="1" smtClean="0"/>
                        <a:t>MoMiG</a:t>
                      </a:r>
                      <a:r>
                        <a:rPr lang="de-DE" baseline="0" dirty="0" smtClean="0"/>
                        <a:t>: BMF v. 21.10.2010</a:t>
                      </a:r>
                      <a:r>
                        <a:rPr lang="de-DE" dirty="0" smtClean="0"/>
                        <a:t> 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561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5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Darlehen von GmbH-Gesellschaftern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II.			Gesellschafterdarlehen bei einer GmbH</a:t>
            </a:r>
          </a:p>
          <a:p>
            <a:pPr algn="just" defTabSz="179388">
              <a:spcAft>
                <a:spcPts val="1200"/>
              </a:spcAft>
            </a:pPr>
            <a:r>
              <a:rPr lang="de-DE" b="1" dirty="0"/>
              <a:t>1</a:t>
            </a:r>
            <a:r>
              <a:rPr lang="de-DE" b="1" dirty="0" smtClean="0"/>
              <a:t>.	Gesellschafter ist eine Kapitalgesellschaft</a:t>
            </a:r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1907704" y="2132856"/>
            <a:ext cx="914400" cy="914400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M-GmbH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907704" y="4005064"/>
            <a:ext cx="914400" cy="9144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T-GmbH</a:t>
            </a:r>
            <a:endParaRPr lang="de-DE" dirty="0"/>
          </a:p>
        </p:txBody>
      </p:sp>
      <p:cxnSp>
        <p:nvCxnSpPr>
          <p:cNvPr id="5" name="Gerade Verbindung mit Pfeil 4"/>
          <p:cNvCxnSpPr>
            <a:stCxn id="2" idx="2"/>
            <a:endCxn id="3" idx="0"/>
          </p:cNvCxnSpPr>
          <p:nvPr/>
        </p:nvCxnSpPr>
        <p:spPr>
          <a:xfrm>
            <a:off x="2364904" y="3047256"/>
            <a:ext cx="0" cy="95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547664" y="3429000"/>
            <a:ext cx="81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&gt;25%</a:t>
            </a:r>
            <a:endParaRPr lang="de-DE" dirty="0"/>
          </a:p>
        </p:txBody>
      </p:sp>
      <p:cxnSp>
        <p:nvCxnSpPr>
          <p:cNvPr id="13" name="Gewinkelte Verbindung 12"/>
          <p:cNvCxnSpPr>
            <a:stCxn id="2" idx="3"/>
          </p:cNvCxnSpPr>
          <p:nvPr/>
        </p:nvCxnSpPr>
        <p:spPr>
          <a:xfrm flipH="1">
            <a:off x="2699792" y="2590056"/>
            <a:ext cx="122312" cy="1415008"/>
          </a:xfrm>
          <a:prstGeom prst="bentConnector4">
            <a:avLst>
              <a:gd name="adj1" fmla="val -186899"/>
              <a:gd name="adj2" fmla="val 661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275856" y="304725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Darlehen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854054" y="2892603"/>
            <a:ext cx="39700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Darlehensausfall ohne Auswirkung (§ 8b Abs. 3 Satz 4 KStG)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Ausnahme: </a:t>
            </a:r>
            <a:r>
              <a:rPr lang="de-DE" dirty="0" err="1" smtClean="0"/>
              <a:t>Escape</a:t>
            </a:r>
            <a:r>
              <a:rPr lang="de-DE" dirty="0" smtClean="0"/>
              <a:t>-Klausel, § 8b Abs. 3 Satz 6 KStG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Zeitpunkt Begebung/Eintritt der Gewinnminderung unmaßgeblich (BFH v. 12.3.2014 – I R 87/12)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Teilwertabschreibung der Beteiligung ebenfalls ohne Auswirkung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32697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6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Darlehen von GmbH-Gesellschaftern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II.			Gesellschafterdarlehen bei einer GmbH</a:t>
            </a:r>
          </a:p>
          <a:p>
            <a:pPr algn="just" defTabSz="179388">
              <a:spcAft>
                <a:spcPts val="1200"/>
              </a:spcAft>
            </a:pPr>
            <a:r>
              <a:rPr lang="de-DE" b="1" dirty="0"/>
              <a:t>2</a:t>
            </a:r>
            <a:r>
              <a:rPr lang="de-DE" b="1" dirty="0" smtClean="0"/>
              <a:t>.	Gesellschafter ist eine natürliche Person mit Anteilen im BV (1)</a:t>
            </a:r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1907704" y="2132856"/>
            <a:ext cx="914400" cy="914400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907704" y="4005064"/>
            <a:ext cx="914400" cy="9144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T-GmbH</a:t>
            </a:r>
            <a:endParaRPr lang="de-DE" dirty="0"/>
          </a:p>
        </p:txBody>
      </p:sp>
      <p:cxnSp>
        <p:nvCxnSpPr>
          <p:cNvPr id="5" name="Gerade Verbindung mit Pfeil 4"/>
          <p:cNvCxnSpPr>
            <a:stCxn id="2" idx="2"/>
            <a:endCxn id="3" idx="0"/>
          </p:cNvCxnSpPr>
          <p:nvPr/>
        </p:nvCxnSpPr>
        <p:spPr>
          <a:xfrm>
            <a:off x="2364904" y="3047256"/>
            <a:ext cx="0" cy="95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715109" y="3416043"/>
            <a:ext cx="81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&gt;25%</a:t>
            </a:r>
            <a:endParaRPr lang="de-DE" dirty="0"/>
          </a:p>
        </p:txBody>
      </p:sp>
      <p:cxnSp>
        <p:nvCxnSpPr>
          <p:cNvPr id="13" name="Gewinkelte Verbindung 12"/>
          <p:cNvCxnSpPr>
            <a:stCxn id="2" idx="3"/>
          </p:cNvCxnSpPr>
          <p:nvPr/>
        </p:nvCxnSpPr>
        <p:spPr>
          <a:xfrm flipH="1">
            <a:off x="2699792" y="2590056"/>
            <a:ext cx="122312" cy="1415008"/>
          </a:xfrm>
          <a:prstGeom prst="bentConnector4">
            <a:avLst>
              <a:gd name="adj1" fmla="val -186899"/>
              <a:gd name="adj2" fmla="val 661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275856" y="304725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Darlehen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850428" y="3212976"/>
            <a:ext cx="39700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i="1" dirty="0" smtClean="0"/>
              <a:t>Rechtslage bis 2014: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BFH v. 18.4.2012 – X R 7/10, X R 5/10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BMF v. 23.10.2013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Volle Berücksichtigung des Darlehensausfalls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Keine Anwendung von § 3c Abs. 2 EStG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Gilt auch bei </a:t>
            </a:r>
            <a:r>
              <a:rPr lang="de-DE" dirty="0" err="1" smtClean="0"/>
              <a:t>Fremdunüblichkeit</a:t>
            </a:r>
            <a:endParaRPr lang="de-DE" dirty="0" smtClean="0"/>
          </a:p>
        </p:txBody>
      </p:sp>
      <p:cxnSp>
        <p:nvCxnSpPr>
          <p:cNvPr id="7" name="Gewinkelte Verbindung 6"/>
          <p:cNvCxnSpPr>
            <a:stCxn id="2" idx="1"/>
            <a:endCxn id="3" idx="1"/>
          </p:cNvCxnSpPr>
          <p:nvPr/>
        </p:nvCxnSpPr>
        <p:spPr>
          <a:xfrm rot="10800000" flipV="1">
            <a:off x="1907704" y="2590056"/>
            <a:ext cx="12700" cy="1872208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67543" y="3047256"/>
            <a:ext cx="1080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Grund-stück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32906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7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Darlehen von GmbH-Gesellschaftern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II.			Gesellschafterdarlehen bei einer GmbH</a:t>
            </a:r>
          </a:p>
          <a:p>
            <a:pPr algn="just" defTabSz="179388">
              <a:spcAft>
                <a:spcPts val="1200"/>
              </a:spcAft>
            </a:pPr>
            <a:r>
              <a:rPr lang="de-DE" b="1" dirty="0"/>
              <a:t>2</a:t>
            </a:r>
            <a:r>
              <a:rPr lang="de-DE" b="1" dirty="0" smtClean="0"/>
              <a:t>.	Gesellschafter ist eine natürliche Person mit Anteilen im BV (2)</a:t>
            </a:r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1907704" y="2132856"/>
            <a:ext cx="914400" cy="914400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907704" y="4005064"/>
            <a:ext cx="914400" cy="9144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T-GmbH</a:t>
            </a:r>
            <a:endParaRPr lang="de-DE" dirty="0"/>
          </a:p>
        </p:txBody>
      </p:sp>
      <p:cxnSp>
        <p:nvCxnSpPr>
          <p:cNvPr id="5" name="Gerade Verbindung mit Pfeil 4"/>
          <p:cNvCxnSpPr>
            <a:stCxn id="2" idx="2"/>
            <a:endCxn id="3" idx="0"/>
          </p:cNvCxnSpPr>
          <p:nvPr/>
        </p:nvCxnSpPr>
        <p:spPr>
          <a:xfrm>
            <a:off x="2364904" y="3047256"/>
            <a:ext cx="0" cy="95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715109" y="3416043"/>
            <a:ext cx="81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&gt;25%</a:t>
            </a:r>
            <a:endParaRPr lang="de-DE" dirty="0"/>
          </a:p>
        </p:txBody>
      </p:sp>
      <p:cxnSp>
        <p:nvCxnSpPr>
          <p:cNvPr id="13" name="Gewinkelte Verbindung 12"/>
          <p:cNvCxnSpPr>
            <a:stCxn id="2" idx="3"/>
          </p:cNvCxnSpPr>
          <p:nvPr/>
        </p:nvCxnSpPr>
        <p:spPr>
          <a:xfrm flipH="1">
            <a:off x="2699792" y="2590056"/>
            <a:ext cx="122312" cy="1415008"/>
          </a:xfrm>
          <a:prstGeom prst="bentConnector4">
            <a:avLst>
              <a:gd name="adj1" fmla="val -186899"/>
              <a:gd name="adj2" fmla="val 661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275856" y="304725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Darlehen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850428" y="3212976"/>
            <a:ext cx="39700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i="1" dirty="0" smtClean="0"/>
              <a:t>Rechtslage ab 2015: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§ 3c Abs. 2 EStG n.F.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Berücksichtigung des Ausfalls nur zu 60%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Gilt nur bei fehlendem Nachweis der Fremdüblichkeit (</a:t>
            </a:r>
            <a:r>
              <a:rPr lang="de-DE" dirty="0" err="1" smtClean="0"/>
              <a:t>Escape</a:t>
            </a:r>
            <a:r>
              <a:rPr lang="de-DE" dirty="0" smtClean="0"/>
              <a:t>-Klausel des § 3c Abs. 2 Satz 3 EStG)</a:t>
            </a:r>
          </a:p>
        </p:txBody>
      </p:sp>
      <p:cxnSp>
        <p:nvCxnSpPr>
          <p:cNvPr id="7" name="Gewinkelte Verbindung 6"/>
          <p:cNvCxnSpPr>
            <a:stCxn id="2" idx="1"/>
            <a:endCxn id="3" idx="1"/>
          </p:cNvCxnSpPr>
          <p:nvPr/>
        </p:nvCxnSpPr>
        <p:spPr>
          <a:xfrm rot="10800000" flipV="1">
            <a:off x="1907704" y="2590056"/>
            <a:ext cx="12700" cy="1872208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67543" y="3047256"/>
            <a:ext cx="1080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Grund-stück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74580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8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Darlehen von GmbH-Gesellschaftern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II.			Gesellschafterdarlehen bei einer GmbH</a:t>
            </a:r>
          </a:p>
          <a:p>
            <a:pPr algn="just" defTabSz="179388">
              <a:spcAft>
                <a:spcPts val="1200"/>
              </a:spcAft>
            </a:pPr>
            <a:r>
              <a:rPr lang="de-DE" b="1" dirty="0"/>
              <a:t>2</a:t>
            </a:r>
            <a:r>
              <a:rPr lang="de-DE" b="1" dirty="0" smtClean="0"/>
              <a:t>.	Gesellschafter ist eine natürliche Person mit Anteilen im BV (3)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i="1" dirty="0" err="1" smtClean="0"/>
              <a:t>Escape</a:t>
            </a:r>
            <a:r>
              <a:rPr lang="de-DE" b="1" i="1" dirty="0" smtClean="0"/>
              <a:t>-Klausel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/>
              <a:t>Beweislast-Umkehr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/>
              <a:t>Taugliche Beweismittel: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 smtClean="0"/>
              <a:t>Einschlägige Kreditangebote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 smtClean="0"/>
              <a:t>Ratings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 smtClean="0"/>
              <a:t>Tatsächliche Fremddarlehen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/>
              <a:t>Praxis: Gegenbeweis schwierig, da Notwendigkeit der Abschreibung </a:t>
            </a:r>
            <a:r>
              <a:rPr lang="de-DE" dirty="0" err="1" smtClean="0"/>
              <a:t>Unüblichkeit</a:t>
            </a:r>
            <a:r>
              <a:rPr lang="de-DE" dirty="0" smtClean="0"/>
              <a:t> des Vereinbarten i.d.R. offenlegt</a:t>
            </a:r>
          </a:p>
          <a:p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i="1" dirty="0" smtClean="0"/>
              <a:t>Verfassungsrechtliche Zweifel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/>
              <a:t>Grenzen einer gesetzlichen Zuweisung von Aufwand, die nach BFH-</a:t>
            </a:r>
            <a:r>
              <a:rPr lang="de-DE" dirty="0" err="1" smtClean="0"/>
              <a:t>Rspr</a:t>
            </a:r>
            <a:r>
              <a:rPr lang="de-DE" dirty="0" smtClean="0"/>
              <a:t>. rein betrieblich veranlasst ist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/>
              <a:t>Komplementärvorschrift des § 8b Abs. 3 Satz 4 KStG verfassungsgemäß (BFH v. 12.3.2014 – I R 87/12)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81552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de-DE" sz="600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reserved</a:t>
            </a:r>
            <a:r>
              <a:rPr lang="de-DE" dirty="0" smtClean="0"/>
              <a:t>	</a:t>
            </a:r>
            <a:endParaRPr lang="de-DE" sz="900" dirty="0" smtClean="0"/>
          </a:p>
        </p:txBody>
      </p:sp>
      <p:sp>
        <p:nvSpPr>
          <p:cNvPr id="7171" name="Foliennummernplatzhalter 3"/>
          <p:cNvSpPr>
            <a:spLocks noGrp="1"/>
          </p:cNvSpPr>
          <p:nvPr>
            <p:ph type="sldNum" sz="quarter" idx="11"/>
          </p:nvPr>
        </p:nvSpPr>
        <p:spPr bwMode="auto">
          <a:xfrm>
            <a:off x="6786563" y="6286500"/>
            <a:ext cx="2133600" cy="2857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D9557-F381-45DC-A181-A9B7FC97E15F}" type="slidenum">
              <a:rPr lang="de-DE" smtClean="0"/>
              <a:pPr/>
              <a:t>9</a:t>
            </a:fld>
            <a:endParaRPr lang="de-DE" smtClean="0"/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14313" y="428625"/>
            <a:ext cx="8715375" cy="5000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0000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b="1" dirty="0" smtClean="0"/>
              <a:t>Darlehen von GmbH-Gesellschaftern</a:t>
            </a:r>
            <a:endParaRPr lang="de-DE" b="1" dirty="0"/>
          </a:p>
        </p:txBody>
      </p:sp>
      <p:sp>
        <p:nvSpPr>
          <p:cNvPr id="7173" name="Textfeld 7"/>
          <p:cNvSpPr txBox="1">
            <a:spLocks noChangeArrowheads="1"/>
          </p:cNvSpPr>
          <p:nvPr/>
        </p:nvSpPr>
        <p:spPr bwMode="auto">
          <a:xfrm>
            <a:off x="214313" y="1052736"/>
            <a:ext cx="87153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Aft>
                <a:spcPts val="1200"/>
              </a:spcAft>
            </a:pPr>
            <a:r>
              <a:rPr lang="de-DE" b="1" dirty="0" smtClean="0"/>
              <a:t>II.			Gesellschafterdarlehen bei einer GmbH</a:t>
            </a:r>
          </a:p>
          <a:p>
            <a:pPr algn="just" defTabSz="179388">
              <a:spcAft>
                <a:spcPts val="1200"/>
              </a:spcAft>
            </a:pPr>
            <a:r>
              <a:rPr lang="de-DE" b="1" dirty="0"/>
              <a:t>3</a:t>
            </a:r>
            <a:r>
              <a:rPr lang="de-DE" b="1" dirty="0" smtClean="0"/>
              <a:t>.	Gesellschafter ist eine natürliche Person mit Anteilen im PV (1)</a:t>
            </a:r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500438" y="6215063"/>
            <a:ext cx="2143125" cy="4286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rgbClr val="FFFFFF"/>
                </a:solidFill>
              </a:rPr>
              <a:t> Dr. Lars Micker, </a:t>
            </a:r>
            <a:r>
              <a:rPr lang="de-DE" sz="900" dirty="0">
                <a:solidFill>
                  <a:srgbClr val="FFFFFF"/>
                </a:solidFill>
              </a:rPr>
              <a:t>LL.M., </a:t>
            </a:r>
            <a:r>
              <a:rPr lang="de-DE" sz="900" dirty="0" err="1">
                <a:solidFill>
                  <a:srgbClr val="FFFFFF"/>
                </a:solidFill>
              </a:rPr>
              <a:t>BScEc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1907704" y="2132856"/>
            <a:ext cx="914400" cy="914400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</a:t>
            </a:r>
          </a:p>
        </p:txBody>
      </p:sp>
      <p:sp>
        <p:nvSpPr>
          <p:cNvPr id="3" name="Rechteck 2"/>
          <p:cNvSpPr/>
          <p:nvPr/>
        </p:nvSpPr>
        <p:spPr>
          <a:xfrm>
            <a:off x="1907704" y="4005064"/>
            <a:ext cx="914400" cy="9144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T-GmbH</a:t>
            </a:r>
            <a:endParaRPr lang="de-DE" dirty="0"/>
          </a:p>
        </p:txBody>
      </p:sp>
      <p:cxnSp>
        <p:nvCxnSpPr>
          <p:cNvPr id="5" name="Gerade Verbindung mit Pfeil 4"/>
          <p:cNvCxnSpPr>
            <a:stCxn id="2" idx="2"/>
            <a:endCxn id="3" idx="0"/>
          </p:cNvCxnSpPr>
          <p:nvPr/>
        </p:nvCxnSpPr>
        <p:spPr>
          <a:xfrm>
            <a:off x="2364904" y="3047256"/>
            <a:ext cx="0" cy="957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671468" y="3416043"/>
            <a:ext cx="186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Mind. 1%</a:t>
            </a:r>
            <a:endParaRPr lang="de-DE" dirty="0"/>
          </a:p>
        </p:txBody>
      </p:sp>
      <p:cxnSp>
        <p:nvCxnSpPr>
          <p:cNvPr id="13" name="Gewinkelte Verbindung 12"/>
          <p:cNvCxnSpPr>
            <a:stCxn id="2" idx="3"/>
          </p:cNvCxnSpPr>
          <p:nvPr/>
        </p:nvCxnSpPr>
        <p:spPr>
          <a:xfrm flipH="1">
            <a:off x="2699792" y="2590056"/>
            <a:ext cx="122312" cy="1415008"/>
          </a:xfrm>
          <a:prstGeom prst="bentConnector4">
            <a:avLst>
              <a:gd name="adj1" fmla="val -186899"/>
              <a:gd name="adj2" fmla="val 661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275856" y="304725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Darlehen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850428" y="3212976"/>
            <a:ext cx="39700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i="1" dirty="0" smtClean="0"/>
              <a:t>Rechtslage vor Inkrafttreten des </a:t>
            </a:r>
            <a:r>
              <a:rPr lang="de-DE" b="1" i="1" dirty="0" err="1" smtClean="0"/>
              <a:t>MoMiG</a:t>
            </a:r>
            <a:endParaRPr lang="de-DE" b="1" i="1" dirty="0" smtClean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BMF v. 8.6.1999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„Normspezifischer Anschaffungs-kostenbegriff“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Entscheidend: Hat Darlehen kapitalersetzenden Charakter?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 smtClean="0"/>
              <a:t>In Krise gewährt oder stehengelassen</a:t>
            </a:r>
          </a:p>
        </p:txBody>
      </p:sp>
    </p:spTree>
    <p:extLst>
      <p:ext uri="{BB962C8B-B14F-4D97-AF65-F5344CB8AC3E}">
        <p14:creationId xmlns:p14="http://schemas.microsoft.com/office/powerpoint/2010/main" xmlns="" val="2039578114"/>
      </p:ext>
    </p:extLst>
  </p:cSld>
  <p:clrMapOvr>
    <a:masterClrMapping/>
  </p:clrMapOvr>
</p:sld>
</file>

<file path=ppt/theme/theme1.xml><?xml version="1.0" encoding="utf-8"?>
<a:theme xmlns:a="http://schemas.openxmlformats.org/drawingml/2006/main" name="1_Achsen">
  <a:themeElements>
    <a:clrScheme name="Achsen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chs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hsen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hsen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hsen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hsen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hsen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hsen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sen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sen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813</Words>
  <Application>Microsoft Office PowerPoint</Application>
  <PresentationFormat>Bildschirmpräsentation (4:3)</PresentationFormat>
  <Paragraphs>283</Paragraphs>
  <Slides>17</Slides>
  <Notes>17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1_Achsen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</vt:vector>
  </TitlesOfParts>
  <Company>Söffing &amp; Partner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Söffing &amp; Partner</dc:creator>
  <cp:lastModifiedBy>HeisterA</cp:lastModifiedBy>
  <cp:revision>458</cp:revision>
  <cp:lastPrinted>1601-01-01T00:00:00Z</cp:lastPrinted>
  <dcterms:created xsi:type="dcterms:W3CDTF">2008-08-18T14:32:14Z</dcterms:created>
  <dcterms:modified xsi:type="dcterms:W3CDTF">2015-11-30T12:32:59Z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